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9" r:id="rId2"/>
    <p:sldId id="266" r:id="rId3"/>
    <p:sldId id="267" r:id="rId4"/>
    <p:sldId id="268" r:id="rId5"/>
    <p:sldId id="269" r:id="rId6"/>
    <p:sldId id="270" r:id="rId7"/>
    <p:sldId id="271" r:id="rId8"/>
    <p:sldId id="27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p:scale>
          <a:sx n="75" d="100"/>
          <a:sy n="75" d="100"/>
        </p:scale>
        <p:origin x="456"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11/30/2016</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11/30/2016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11/30/2016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11/30/2016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11/30/2016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11/30/2016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11/30/2016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11/30/2016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11/30/2016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11/30/2016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11/30/2016</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11/30/2016</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562472"/>
            <a:ext cx="9603275" cy="1049235"/>
          </a:xfrm>
        </p:spPr>
        <p:txBody>
          <a:bodyPr>
            <a:normAutofit fontScale="90000"/>
          </a:bodyPr>
          <a:lstStyle/>
          <a:p>
            <a:r>
              <a:rPr lang="en-US" sz="4900" dirty="0"/>
              <a:t>LA CLOCHETTE</a:t>
            </a:r>
            <a:br>
              <a:rPr lang="en-US" sz="4900" dirty="0"/>
            </a:br>
            <a:r>
              <a:rPr lang="en-US" sz="4000" dirty="0" err="1" smtClean="0"/>
              <a:t>copiez</a:t>
            </a:r>
            <a:r>
              <a:rPr lang="en-US" sz="2700" dirty="0" smtClean="0"/>
              <a:t> </a:t>
            </a:r>
            <a:r>
              <a:rPr lang="en-US" sz="4000" dirty="0" err="1" smtClean="0"/>
              <a:t>dans</a:t>
            </a:r>
            <a:r>
              <a:rPr lang="en-US" sz="4000" dirty="0" smtClean="0"/>
              <a:t> un </a:t>
            </a:r>
            <a:r>
              <a:rPr lang="en-US" sz="4000" dirty="0" err="1" smtClean="0"/>
              <a:t>ordre</a:t>
            </a:r>
            <a:r>
              <a:rPr lang="en-US" sz="4000" dirty="0" smtClean="0"/>
              <a:t> </a:t>
            </a:r>
            <a:r>
              <a:rPr lang="en-US" sz="4000" dirty="0" err="1" smtClean="0"/>
              <a:t>logique</a:t>
            </a:r>
            <a:endParaRPr lang="en-US" sz="4900" dirty="0"/>
          </a:p>
        </p:txBody>
      </p:sp>
      <p:sp>
        <p:nvSpPr>
          <p:cNvPr id="3" name="Content Placeholder 2"/>
          <p:cNvSpPr>
            <a:spLocks noGrp="1"/>
          </p:cNvSpPr>
          <p:nvPr>
            <p:ph idx="1"/>
          </p:nvPr>
        </p:nvSpPr>
        <p:spPr>
          <a:xfrm>
            <a:off x="1451578" y="1841098"/>
            <a:ext cx="10837404" cy="3450613"/>
          </a:xfrm>
        </p:spPr>
        <p:txBody>
          <a:bodyPr>
            <a:noAutofit/>
          </a:bodyPr>
          <a:lstStyle/>
          <a:p>
            <a:pPr marL="457200" indent="-457200">
              <a:buFont typeface="Arial" panose="020B0604020202020204" pitchFamily="34" charset="0"/>
              <a:buAutoNum type="arabicPeriod"/>
            </a:pPr>
            <a:r>
              <a:rPr lang="fr-FR" sz="2400" dirty="0"/>
              <a:t>Ernest </a:t>
            </a:r>
            <a:r>
              <a:rPr lang="fr-FR" sz="2400" dirty="0" smtClean="0"/>
              <a:t>s’est levé et il a </a:t>
            </a:r>
            <a:r>
              <a:rPr lang="fr-FR" sz="2400" dirty="0"/>
              <a:t>suivi M. Hatz.</a:t>
            </a:r>
          </a:p>
          <a:p>
            <a:pPr marL="457200" indent="-457200">
              <a:buAutoNum type="arabicPeriod"/>
            </a:pPr>
            <a:r>
              <a:rPr lang="fr-FR" sz="2400" dirty="0" smtClean="0"/>
              <a:t>Ernest s’est assis dans la salle de classe de M. Hatz.</a:t>
            </a:r>
          </a:p>
          <a:p>
            <a:pPr marL="457200" indent="-457200">
              <a:buAutoNum type="arabicPeriod"/>
            </a:pPr>
            <a:r>
              <a:rPr lang="fr-FR" sz="2400" dirty="0" smtClean="0"/>
              <a:t>C’était le dernier jour de classes et Ernest se sentait triste parce qu’il n’allait plus voir M. Hatz.</a:t>
            </a:r>
          </a:p>
          <a:p>
            <a:pPr marL="457200" indent="-457200">
              <a:buAutoNum type="arabicPeriod"/>
            </a:pPr>
            <a:r>
              <a:rPr lang="fr-FR" sz="2400" dirty="0" smtClean="0"/>
              <a:t>Ernest a pleuré pendant 20 minutes.</a:t>
            </a:r>
          </a:p>
          <a:p>
            <a:pPr marL="457200" indent="-457200">
              <a:buAutoNum type="arabicPeriod"/>
            </a:pPr>
            <a:r>
              <a:rPr lang="fr-FR" sz="2400" dirty="0"/>
              <a:t>M. Hatz n’a pas répondu.</a:t>
            </a:r>
          </a:p>
          <a:p>
            <a:pPr marL="457200" indent="-457200">
              <a:buFont typeface="Arial" panose="020B0604020202020204" pitchFamily="34" charset="0"/>
              <a:buAutoNum type="arabicPeriod"/>
            </a:pPr>
            <a:r>
              <a:rPr lang="fr-FR" sz="2400" dirty="0"/>
              <a:t>Ernest a crié, « Bonjour M. </a:t>
            </a:r>
            <a:r>
              <a:rPr lang="fr-FR" sz="2400" dirty="0" smtClean="0"/>
              <a:t>Hatz</a:t>
            </a:r>
            <a:r>
              <a:rPr lang="fr-FR" sz="2400" dirty="0"/>
              <a:t> </a:t>
            </a:r>
            <a:r>
              <a:rPr lang="fr-FR" sz="2400" dirty="0" smtClean="0"/>
              <a:t>!</a:t>
            </a:r>
            <a:r>
              <a:rPr lang="fr-FR" sz="2400" dirty="0"/>
              <a:t> »</a:t>
            </a:r>
          </a:p>
          <a:p>
            <a:pPr marL="457200" indent="-457200">
              <a:buFont typeface="Arial" panose="020B0604020202020204" pitchFamily="34" charset="0"/>
              <a:buAutoNum type="arabicPeriod"/>
            </a:pPr>
            <a:r>
              <a:rPr lang="fr-FR" sz="2400" dirty="0" smtClean="0"/>
              <a:t>Soudain, Ernest a vu M. Hatz.</a:t>
            </a:r>
            <a:endParaRPr lang="fr-FR" sz="3200" dirty="0"/>
          </a:p>
        </p:txBody>
      </p:sp>
    </p:spTree>
    <p:extLst>
      <p:ext uri="{BB962C8B-B14F-4D97-AF65-F5344CB8AC3E}">
        <p14:creationId xmlns:p14="http://schemas.microsoft.com/office/powerpoint/2010/main" val="419806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1032372"/>
            <a:ext cx="9603275" cy="1049235"/>
          </a:xfrm>
        </p:spPr>
        <p:txBody>
          <a:bodyPr>
            <a:normAutofit/>
          </a:bodyPr>
          <a:lstStyle/>
          <a:p>
            <a:r>
              <a:rPr lang="en-US" sz="4900" dirty="0" smtClean="0"/>
              <a:t>VOCABULAIRE</a:t>
            </a:r>
            <a:endParaRPr lang="en-US" sz="3600" dirty="0"/>
          </a:p>
        </p:txBody>
      </p:sp>
      <p:sp>
        <p:nvSpPr>
          <p:cNvPr id="3" name="Content Placeholder 2"/>
          <p:cNvSpPr>
            <a:spLocks noGrp="1"/>
          </p:cNvSpPr>
          <p:nvPr>
            <p:ph idx="1"/>
          </p:nvPr>
        </p:nvSpPr>
        <p:spPr>
          <a:xfrm>
            <a:off x="1222978" y="1905752"/>
            <a:ext cx="10837404" cy="3450613"/>
          </a:xfrm>
        </p:spPr>
        <p:txBody>
          <a:bodyPr>
            <a:noAutofit/>
          </a:bodyPr>
          <a:lstStyle/>
          <a:p>
            <a:pPr marL="0" indent="0">
              <a:buNone/>
            </a:pPr>
            <a:r>
              <a:rPr lang="fr-FR" sz="4400" u="sng" dirty="0">
                <a:solidFill>
                  <a:srgbClr val="C00000"/>
                </a:solidFill>
              </a:rPr>
              <a:t>n’</a:t>
            </a:r>
            <a:r>
              <a:rPr lang="fr-FR" sz="4400" dirty="0"/>
              <a:t>allait </a:t>
            </a:r>
            <a:r>
              <a:rPr lang="fr-FR" sz="4400" u="sng" dirty="0">
                <a:solidFill>
                  <a:srgbClr val="C00000"/>
                </a:solidFill>
              </a:rPr>
              <a:t>plus</a:t>
            </a:r>
            <a:r>
              <a:rPr lang="fr-FR" sz="4400" dirty="0"/>
              <a:t> voir – </a:t>
            </a:r>
            <a:r>
              <a:rPr lang="fr-FR" sz="4400" dirty="0" err="1"/>
              <a:t>was</a:t>
            </a:r>
            <a:r>
              <a:rPr lang="fr-FR" sz="4400" dirty="0"/>
              <a:t> </a:t>
            </a:r>
            <a:r>
              <a:rPr lang="fr-FR" sz="4400" u="sng" dirty="0">
                <a:solidFill>
                  <a:srgbClr val="C00000"/>
                </a:solidFill>
              </a:rPr>
              <a:t>no longer</a:t>
            </a:r>
            <a:r>
              <a:rPr lang="fr-FR" sz="4400" dirty="0">
                <a:solidFill>
                  <a:srgbClr val="C00000"/>
                </a:solidFill>
              </a:rPr>
              <a:t> </a:t>
            </a:r>
            <a:r>
              <a:rPr lang="fr-FR" sz="4400" dirty="0" err="1"/>
              <a:t>going</a:t>
            </a:r>
            <a:r>
              <a:rPr lang="fr-FR" sz="4400" dirty="0"/>
              <a:t> to </a:t>
            </a:r>
            <a:r>
              <a:rPr lang="fr-FR" sz="4400" dirty="0" err="1"/>
              <a:t>see</a:t>
            </a:r>
            <a:endParaRPr lang="fr-FR" sz="4400" dirty="0"/>
          </a:p>
          <a:p>
            <a:pPr marL="0" indent="0">
              <a:buNone/>
            </a:pPr>
            <a:r>
              <a:rPr lang="fr-FR" sz="4400" dirty="0" smtClean="0"/>
              <a:t>s’est assis(e) – </a:t>
            </a:r>
            <a:r>
              <a:rPr lang="fr-FR" sz="4400" dirty="0" err="1" smtClean="0"/>
              <a:t>sat</a:t>
            </a:r>
            <a:r>
              <a:rPr lang="fr-FR" sz="4400" dirty="0" smtClean="0"/>
              <a:t> down</a:t>
            </a:r>
          </a:p>
          <a:p>
            <a:pPr marL="0" indent="0">
              <a:buNone/>
            </a:pPr>
            <a:r>
              <a:rPr lang="fr-FR" sz="4400" dirty="0" smtClean="0"/>
              <a:t>s’est levé(e) – </a:t>
            </a:r>
            <a:r>
              <a:rPr lang="fr-FR" sz="4400" dirty="0" err="1" smtClean="0"/>
              <a:t>got</a:t>
            </a:r>
            <a:r>
              <a:rPr lang="fr-FR" sz="4400" dirty="0" smtClean="0"/>
              <a:t> up</a:t>
            </a:r>
          </a:p>
          <a:p>
            <a:pPr marL="0" indent="0">
              <a:buNone/>
            </a:pPr>
            <a:r>
              <a:rPr lang="fr-FR" sz="4400" dirty="0" smtClean="0"/>
              <a:t>a suivi – </a:t>
            </a:r>
            <a:r>
              <a:rPr lang="fr-FR" sz="4400" dirty="0" err="1" smtClean="0"/>
              <a:t>followed</a:t>
            </a:r>
            <a:endParaRPr lang="fr-FR" sz="4400" dirty="0" smtClean="0"/>
          </a:p>
          <a:p>
            <a:pPr marL="457200" indent="-457200">
              <a:buAutoNum type="arabicPeriod"/>
            </a:pPr>
            <a:endParaRPr lang="fr-FR" dirty="0" smtClean="0"/>
          </a:p>
          <a:p>
            <a:pPr marL="0" indent="0">
              <a:buNone/>
            </a:pPr>
            <a:endParaRPr lang="fr-FR" sz="2800" dirty="0"/>
          </a:p>
        </p:txBody>
      </p:sp>
    </p:spTree>
    <p:extLst>
      <p:ext uri="{BB962C8B-B14F-4D97-AF65-F5344CB8AC3E}">
        <p14:creationId xmlns:p14="http://schemas.microsoft.com/office/powerpoint/2010/main" val="736119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1032372"/>
            <a:ext cx="9603275" cy="1049235"/>
          </a:xfrm>
        </p:spPr>
        <p:txBody>
          <a:bodyPr>
            <a:normAutofit/>
          </a:bodyPr>
          <a:lstStyle/>
          <a:p>
            <a:r>
              <a:rPr lang="en-US" sz="4900" dirty="0" smtClean="0"/>
              <a:t>VOCABULAIRE</a:t>
            </a:r>
            <a:endParaRPr lang="en-US" sz="3600" dirty="0"/>
          </a:p>
        </p:txBody>
      </p:sp>
      <p:sp>
        <p:nvSpPr>
          <p:cNvPr id="3" name="Content Placeholder 2"/>
          <p:cNvSpPr>
            <a:spLocks noGrp="1"/>
          </p:cNvSpPr>
          <p:nvPr>
            <p:ph idx="1"/>
          </p:nvPr>
        </p:nvSpPr>
        <p:spPr>
          <a:xfrm>
            <a:off x="4381500" y="2468070"/>
            <a:ext cx="7518400" cy="3450613"/>
          </a:xfrm>
        </p:spPr>
        <p:txBody>
          <a:bodyPr>
            <a:noAutofit/>
          </a:bodyPr>
          <a:lstStyle/>
          <a:p>
            <a:pPr marL="0" indent="0">
              <a:buNone/>
            </a:pPr>
            <a:r>
              <a:rPr lang="fr-FR" sz="4400" dirty="0" smtClean="0"/>
              <a:t>Elle était triste parce qu’elle </a:t>
            </a:r>
            <a:r>
              <a:rPr lang="fr-FR" sz="4400" u="sng" dirty="0" smtClean="0">
                <a:solidFill>
                  <a:srgbClr val="C00000"/>
                </a:solidFill>
              </a:rPr>
              <a:t>n’</a:t>
            </a:r>
            <a:r>
              <a:rPr lang="fr-FR" sz="4400" dirty="0" smtClean="0"/>
              <a:t>allait </a:t>
            </a:r>
            <a:r>
              <a:rPr lang="fr-FR" sz="4400" u="sng" dirty="0">
                <a:solidFill>
                  <a:srgbClr val="C00000"/>
                </a:solidFill>
              </a:rPr>
              <a:t>plus</a:t>
            </a:r>
            <a:r>
              <a:rPr lang="fr-FR" sz="4400" dirty="0"/>
              <a:t> voir </a:t>
            </a:r>
            <a:r>
              <a:rPr lang="fr-FR" sz="4400" dirty="0" smtClean="0"/>
              <a:t>Madame Berndt.</a:t>
            </a:r>
            <a:endParaRPr lang="fr-FR" sz="2800" dirty="0"/>
          </a:p>
        </p:txBody>
      </p:sp>
      <p:pic>
        <p:nvPicPr>
          <p:cNvPr id="4098" name="Picture 2" descr="Image result for sad graduate"/>
          <p:cNvPicPr>
            <a:picLocks noChangeAspect="1" noChangeArrowheads="1"/>
          </p:cNvPicPr>
          <p:nvPr/>
        </p:nvPicPr>
        <p:blipFill rotWithShape="1">
          <a:blip r:embed="rId2">
            <a:extLst>
              <a:ext uri="{28A0092B-C50C-407E-A947-70E740481C1C}">
                <a14:useLocalDpi xmlns:a14="http://schemas.microsoft.com/office/drawing/2010/main" val="0"/>
              </a:ext>
            </a:extLst>
          </a:blip>
          <a:srcRect l="43141" t="941" r="-209" b="-941"/>
          <a:stretch/>
        </p:blipFill>
        <p:spPr bwMode="auto">
          <a:xfrm>
            <a:off x="623849" y="2081607"/>
            <a:ext cx="347345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1952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1032372"/>
            <a:ext cx="9603275" cy="1049235"/>
          </a:xfrm>
        </p:spPr>
        <p:txBody>
          <a:bodyPr>
            <a:normAutofit/>
          </a:bodyPr>
          <a:lstStyle/>
          <a:p>
            <a:r>
              <a:rPr lang="en-US" sz="4900" dirty="0" smtClean="0"/>
              <a:t>VOCABULAIRE</a:t>
            </a:r>
            <a:endParaRPr lang="en-US" sz="3600" dirty="0"/>
          </a:p>
        </p:txBody>
      </p:sp>
      <p:sp>
        <p:nvSpPr>
          <p:cNvPr id="3" name="Content Placeholder 2"/>
          <p:cNvSpPr>
            <a:spLocks noGrp="1"/>
          </p:cNvSpPr>
          <p:nvPr>
            <p:ph idx="1"/>
          </p:nvPr>
        </p:nvSpPr>
        <p:spPr>
          <a:xfrm>
            <a:off x="6210300" y="2468070"/>
            <a:ext cx="5689600" cy="3450613"/>
          </a:xfrm>
        </p:spPr>
        <p:txBody>
          <a:bodyPr>
            <a:noAutofit/>
          </a:bodyPr>
          <a:lstStyle/>
          <a:p>
            <a:pPr marL="0" indent="0">
              <a:buNone/>
            </a:pPr>
            <a:r>
              <a:rPr lang="fr-FR" sz="4400" dirty="0" smtClean="0"/>
              <a:t>Les bébés canards ont suivi leur maman.</a:t>
            </a:r>
            <a:endParaRPr lang="fr-FR" sz="2800" dirty="0"/>
          </a:p>
        </p:txBody>
      </p:sp>
      <p:pic>
        <p:nvPicPr>
          <p:cNvPr id="5122" name="Picture 2" descr="Image result for baby ducks following mot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75" y="2336799"/>
            <a:ext cx="4982307" cy="3319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8871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1032372"/>
            <a:ext cx="9603275" cy="1049235"/>
          </a:xfrm>
        </p:spPr>
        <p:txBody>
          <a:bodyPr>
            <a:normAutofit/>
          </a:bodyPr>
          <a:lstStyle/>
          <a:p>
            <a:r>
              <a:rPr lang="en-US" sz="4900" dirty="0" smtClean="0"/>
              <a:t>VOCABULAIRE</a:t>
            </a:r>
            <a:endParaRPr lang="en-US" sz="3600" dirty="0"/>
          </a:p>
        </p:txBody>
      </p:sp>
      <p:sp>
        <p:nvSpPr>
          <p:cNvPr id="3" name="Content Placeholder 2"/>
          <p:cNvSpPr>
            <a:spLocks noGrp="1"/>
          </p:cNvSpPr>
          <p:nvPr>
            <p:ph idx="1"/>
          </p:nvPr>
        </p:nvSpPr>
        <p:spPr>
          <a:xfrm>
            <a:off x="6210300" y="2468070"/>
            <a:ext cx="5689600" cy="3450613"/>
          </a:xfrm>
        </p:spPr>
        <p:txBody>
          <a:bodyPr>
            <a:noAutofit/>
          </a:bodyPr>
          <a:lstStyle/>
          <a:p>
            <a:pPr marL="0" indent="0">
              <a:buNone/>
            </a:pPr>
            <a:r>
              <a:rPr lang="fr-FR" sz="4400" dirty="0" smtClean="0"/>
              <a:t>Le chien s’est assis sur le chat, et le chat n’était pas content!</a:t>
            </a:r>
            <a:endParaRPr lang="fr-FR" sz="2800" dirty="0"/>
          </a:p>
        </p:txBody>
      </p:sp>
      <p:pic>
        <p:nvPicPr>
          <p:cNvPr id="6146" name="Picture 2" descr="Image result for dogs sits 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213" y="2468070"/>
            <a:ext cx="5850087" cy="3411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3121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1032372"/>
            <a:ext cx="9603275" cy="1049235"/>
          </a:xfrm>
        </p:spPr>
        <p:txBody>
          <a:bodyPr>
            <a:normAutofit/>
          </a:bodyPr>
          <a:lstStyle/>
          <a:p>
            <a:r>
              <a:rPr lang="en-US" sz="4900" dirty="0" smtClean="0"/>
              <a:t>VOCABULAIRE</a:t>
            </a:r>
            <a:endParaRPr lang="en-US" sz="3600" dirty="0"/>
          </a:p>
        </p:txBody>
      </p:sp>
      <p:sp>
        <p:nvSpPr>
          <p:cNvPr id="3" name="Content Placeholder 2"/>
          <p:cNvSpPr>
            <a:spLocks noGrp="1"/>
          </p:cNvSpPr>
          <p:nvPr>
            <p:ph idx="1"/>
          </p:nvPr>
        </p:nvSpPr>
        <p:spPr>
          <a:xfrm>
            <a:off x="6210300" y="2468070"/>
            <a:ext cx="5689600" cy="3450613"/>
          </a:xfrm>
        </p:spPr>
        <p:txBody>
          <a:bodyPr>
            <a:noAutofit/>
          </a:bodyPr>
          <a:lstStyle/>
          <a:p>
            <a:pPr marL="0" indent="0">
              <a:buNone/>
            </a:pPr>
            <a:r>
              <a:rPr lang="fr-FR" sz="4400" dirty="0" smtClean="0"/>
              <a:t>Le garçon s’est levé à six heures et il était très fatigué!</a:t>
            </a:r>
            <a:endParaRPr lang="fr-FR" sz="2800" dirty="0"/>
          </a:p>
        </p:txBody>
      </p:sp>
      <p:pic>
        <p:nvPicPr>
          <p:cNvPr id="7170" name="Picture 2" descr="Image result for got up"/>
          <p:cNvPicPr>
            <a:picLocks noChangeAspect="1" noChangeArrowheads="1"/>
          </p:cNvPicPr>
          <p:nvPr/>
        </p:nvPicPr>
        <p:blipFill rotWithShape="1">
          <a:blip r:embed="rId2">
            <a:extLst>
              <a:ext uri="{28A0092B-C50C-407E-A947-70E740481C1C}">
                <a14:useLocalDpi xmlns:a14="http://schemas.microsoft.com/office/drawing/2010/main" val="0"/>
              </a:ext>
            </a:extLst>
          </a:blip>
          <a:srcRect t="4266" b="19467"/>
          <a:stretch/>
        </p:blipFill>
        <p:spPr bwMode="auto">
          <a:xfrm>
            <a:off x="600075" y="2081607"/>
            <a:ext cx="4762500" cy="363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2308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1032372"/>
            <a:ext cx="9603275" cy="1049235"/>
          </a:xfrm>
        </p:spPr>
        <p:txBody>
          <a:bodyPr>
            <a:normAutofit/>
          </a:bodyPr>
          <a:lstStyle/>
          <a:p>
            <a:r>
              <a:rPr lang="fr-FR" sz="4900" dirty="0" smtClean="0"/>
              <a:t>Faisons du théâtre</a:t>
            </a:r>
            <a:endParaRPr lang="fr-FR" sz="3600" dirty="0"/>
          </a:p>
        </p:txBody>
      </p:sp>
      <p:sp>
        <p:nvSpPr>
          <p:cNvPr id="3" name="Content Placeholder 2"/>
          <p:cNvSpPr>
            <a:spLocks noGrp="1"/>
          </p:cNvSpPr>
          <p:nvPr>
            <p:ph idx="1"/>
          </p:nvPr>
        </p:nvSpPr>
        <p:spPr>
          <a:xfrm>
            <a:off x="406400" y="1905752"/>
            <a:ext cx="11653982" cy="3450613"/>
          </a:xfrm>
        </p:spPr>
        <p:txBody>
          <a:bodyPr>
            <a:noAutofit/>
          </a:bodyPr>
          <a:lstStyle/>
          <a:p>
            <a:pPr marL="0" indent="0">
              <a:buNone/>
            </a:pPr>
            <a:r>
              <a:rPr lang="fr-FR" sz="3200" dirty="0" smtClean="0"/>
              <a:t>C’était le dernier jour de classes et Ernest se sentait très triste.  Il était triste parce qu’il n’allait plus voir son prof préféré, M. Hatz.  Ernest s’est assis dans la salle de classe de M. Hatz et il a pleuré pendant vingt minutes.  Soudain, il a vu M. Hatz et Ernest s’est levé.  Il a crié, « Bonjour, M. Hatz! » mais M. Hatz ne </a:t>
            </a:r>
            <a:r>
              <a:rPr lang="fr-FR" sz="3200" b="1" u="sng" dirty="0" smtClean="0">
                <a:solidFill>
                  <a:srgbClr val="C00000"/>
                </a:solidFill>
              </a:rPr>
              <a:t>lui</a:t>
            </a:r>
            <a:r>
              <a:rPr lang="fr-FR" sz="3200" dirty="0" smtClean="0"/>
              <a:t> a pas répondu.  Alors, Ernest s’est levé et il </a:t>
            </a:r>
            <a:r>
              <a:rPr lang="fr-FR" sz="3200" b="1" u="sng" dirty="0" smtClean="0">
                <a:solidFill>
                  <a:srgbClr val="C00000"/>
                </a:solidFill>
              </a:rPr>
              <a:t>l</a:t>
            </a:r>
            <a:r>
              <a:rPr lang="fr-FR" sz="3200" dirty="0" smtClean="0"/>
              <a:t>’a suivi. </a:t>
            </a:r>
            <a:endParaRPr lang="fr-FR" dirty="0" smtClean="0"/>
          </a:p>
          <a:p>
            <a:pPr marL="0" indent="0">
              <a:buNone/>
            </a:pPr>
            <a:endParaRPr lang="fr-FR" sz="2800" dirty="0"/>
          </a:p>
        </p:txBody>
      </p:sp>
    </p:spTree>
    <p:extLst>
      <p:ext uri="{BB962C8B-B14F-4D97-AF65-F5344CB8AC3E}">
        <p14:creationId xmlns:p14="http://schemas.microsoft.com/office/powerpoint/2010/main" val="1960656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1032372"/>
            <a:ext cx="9603275" cy="1049235"/>
          </a:xfrm>
        </p:spPr>
        <p:txBody>
          <a:bodyPr>
            <a:normAutofit/>
          </a:bodyPr>
          <a:lstStyle/>
          <a:p>
            <a:r>
              <a:rPr lang="en-US" sz="4900" dirty="0" smtClean="0"/>
              <a:t>Ticket de sortie - Exit ticket</a:t>
            </a:r>
            <a:endParaRPr lang="en-US" sz="3600" dirty="0"/>
          </a:p>
        </p:txBody>
      </p:sp>
      <p:sp>
        <p:nvSpPr>
          <p:cNvPr id="3" name="Content Placeholder 2"/>
          <p:cNvSpPr>
            <a:spLocks noGrp="1"/>
          </p:cNvSpPr>
          <p:nvPr>
            <p:ph idx="1"/>
          </p:nvPr>
        </p:nvSpPr>
        <p:spPr>
          <a:xfrm>
            <a:off x="1222978" y="1905752"/>
            <a:ext cx="10837404" cy="3450613"/>
          </a:xfrm>
        </p:spPr>
        <p:txBody>
          <a:bodyPr>
            <a:noAutofit/>
          </a:bodyPr>
          <a:lstStyle/>
          <a:p>
            <a:pPr marL="0" indent="0">
              <a:buNone/>
            </a:pPr>
            <a:r>
              <a:rPr lang="fr-FR" sz="4400" u="sng" dirty="0" smtClean="0">
                <a:solidFill>
                  <a:srgbClr val="C00000"/>
                </a:solidFill>
              </a:rPr>
              <a:t>Write a </a:t>
            </a:r>
            <a:r>
              <a:rPr lang="fr-FR" sz="4400" u="sng" dirty="0" err="1" smtClean="0">
                <a:solidFill>
                  <a:srgbClr val="C00000"/>
                </a:solidFill>
              </a:rPr>
              <a:t>parallel</a:t>
            </a:r>
            <a:r>
              <a:rPr lang="fr-FR" sz="4400" u="sng" dirty="0" smtClean="0">
                <a:solidFill>
                  <a:srgbClr val="C00000"/>
                </a:solidFill>
              </a:rPr>
              <a:t> story </a:t>
            </a:r>
            <a:r>
              <a:rPr lang="fr-FR" sz="4400" u="sng" dirty="0" err="1" smtClean="0">
                <a:solidFill>
                  <a:srgbClr val="C00000"/>
                </a:solidFill>
              </a:rPr>
              <a:t>using</a:t>
            </a:r>
            <a:r>
              <a:rPr lang="fr-FR" sz="4400" u="sng" dirty="0" smtClean="0">
                <a:solidFill>
                  <a:srgbClr val="C00000"/>
                </a:solidFill>
              </a:rPr>
              <a:t> the key </a:t>
            </a:r>
            <a:r>
              <a:rPr lang="fr-FR" sz="4400" u="sng" dirty="0" err="1" smtClean="0">
                <a:solidFill>
                  <a:srgbClr val="C00000"/>
                </a:solidFill>
              </a:rPr>
              <a:t>words</a:t>
            </a:r>
            <a:r>
              <a:rPr lang="fr-FR" sz="4400" u="sng" dirty="0" smtClean="0">
                <a:solidFill>
                  <a:srgbClr val="C00000"/>
                </a:solidFill>
              </a:rPr>
              <a:t> on the </a:t>
            </a:r>
            <a:r>
              <a:rPr lang="fr-FR" sz="4400" u="sng" dirty="0" err="1" smtClean="0">
                <a:solidFill>
                  <a:srgbClr val="C00000"/>
                </a:solidFill>
              </a:rPr>
              <a:t>side</a:t>
            </a:r>
            <a:r>
              <a:rPr lang="fr-FR" sz="4400" u="sng" dirty="0" smtClean="0">
                <a:solidFill>
                  <a:srgbClr val="C00000"/>
                </a:solidFill>
              </a:rPr>
              <a:t> </a:t>
            </a:r>
            <a:r>
              <a:rPr lang="fr-FR" sz="4400" u="sng" dirty="0" err="1" smtClean="0">
                <a:solidFill>
                  <a:srgbClr val="C00000"/>
                </a:solidFill>
              </a:rPr>
              <a:t>board</a:t>
            </a:r>
            <a:r>
              <a:rPr lang="fr-FR" sz="4400" u="sng" dirty="0" smtClean="0">
                <a:solidFill>
                  <a:srgbClr val="C00000"/>
                </a:solidFill>
              </a:rPr>
              <a:t>.  You </a:t>
            </a:r>
            <a:r>
              <a:rPr lang="fr-FR" sz="4400" u="sng" dirty="0" err="1" smtClean="0">
                <a:solidFill>
                  <a:srgbClr val="C00000"/>
                </a:solidFill>
              </a:rPr>
              <a:t>can</a:t>
            </a:r>
            <a:r>
              <a:rPr lang="fr-FR" sz="4400" u="sng" dirty="0" smtClean="0">
                <a:solidFill>
                  <a:srgbClr val="C00000"/>
                </a:solidFill>
              </a:rPr>
              <a:t> </a:t>
            </a:r>
            <a:r>
              <a:rPr lang="fr-FR" sz="4400" u="sng" dirty="0" err="1" smtClean="0">
                <a:solidFill>
                  <a:srgbClr val="C00000"/>
                </a:solidFill>
              </a:rPr>
              <a:t>keep</a:t>
            </a:r>
            <a:r>
              <a:rPr lang="fr-FR" sz="4400" u="sng" dirty="0" smtClean="0">
                <a:solidFill>
                  <a:srgbClr val="C00000"/>
                </a:solidFill>
              </a:rPr>
              <a:t> a </a:t>
            </a:r>
            <a:r>
              <a:rPr lang="fr-FR" sz="4400" u="sng" dirty="0" err="1" smtClean="0">
                <a:solidFill>
                  <a:srgbClr val="C00000"/>
                </a:solidFill>
              </a:rPr>
              <a:t>similar</a:t>
            </a:r>
            <a:r>
              <a:rPr lang="fr-FR" sz="4400" u="sng" dirty="0" smtClean="0">
                <a:solidFill>
                  <a:srgbClr val="C00000"/>
                </a:solidFill>
              </a:rPr>
              <a:t> plot, but change the </a:t>
            </a:r>
            <a:r>
              <a:rPr lang="fr-FR" sz="4400" u="sng" dirty="0" err="1" smtClean="0">
                <a:solidFill>
                  <a:srgbClr val="C00000"/>
                </a:solidFill>
              </a:rPr>
              <a:t>names</a:t>
            </a:r>
            <a:r>
              <a:rPr lang="fr-FR" sz="4400" u="sng" dirty="0" smtClean="0">
                <a:solidFill>
                  <a:srgbClr val="C00000"/>
                </a:solidFill>
              </a:rPr>
              <a:t>, places, etc…or do </a:t>
            </a:r>
            <a:r>
              <a:rPr lang="fr-FR" sz="4400" u="sng" dirty="0" err="1" smtClean="0">
                <a:solidFill>
                  <a:srgbClr val="C00000"/>
                </a:solidFill>
              </a:rPr>
              <a:t>something</a:t>
            </a:r>
            <a:r>
              <a:rPr lang="fr-FR" sz="4400" u="sng" dirty="0" smtClean="0">
                <a:solidFill>
                  <a:srgbClr val="C00000"/>
                </a:solidFill>
              </a:rPr>
              <a:t> </a:t>
            </a:r>
            <a:r>
              <a:rPr lang="fr-FR" sz="4400" u="sng" dirty="0" err="1" smtClean="0">
                <a:solidFill>
                  <a:srgbClr val="C00000"/>
                </a:solidFill>
              </a:rPr>
              <a:t>very</a:t>
            </a:r>
            <a:r>
              <a:rPr lang="fr-FR" sz="4400" u="sng" dirty="0" smtClean="0">
                <a:solidFill>
                  <a:srgbClr val="C00000"/>
                </a:solidFill>
              </a:rPr>
              <a:t> </a:t>
            </a:r>
            <a:r>
              <a:rPr lang="fr-FR" sz="4400" u="sng" dirty="0" err="1" smtClean="0">
                <a:solidFill>
                  <a:srgbClr val="C00000"/>
                </a:solidFill>
              </a:rPr>
              <a:t>different</a:t>
            </a:r>
            <a:r>
              <a:rPr lang="fr-FR" sz="4400" u="sng" dirty="0" smtClean="0">
                <a:solidFill>
                  <a:srgbClr val="C00000"/>
                </a:solidFill>
              </a:rPr>
              <a:t>, as long as </a:t>
            </a:r>
            <a:r>
              <a:rPr lang="fr-FR" sz="4400" u="sng" dirty="0" err="1" smtClean="0">
                <a:solidFill>
                  <a:srgbClr val="C00000"/>
                </a:solidFill>
              </a:rPr>
              <a:t>you</a:t>
            </a:r>
            <a:r>
              <a:rPr lang="fr-FR" sz="4400" u="sng" dirty="0" smtClean="0">
                <a:solidFill>
                  <a:srgbClr val="C00000"/>
                </a:solidFill>
              </a:rPr>
              <a:t> use the key phrases </a:t>
            </a:r>
            <a:r>
              <a:rPr lang="fr-FR" sz="4400" u="sng" dirty="0" err="1" smtClean="0">
                <a:solidFill>
                  <a:srgbClr val="C00000"/>
                </a:solidFill>
              </a:rPr>
              <a:t>from</a:t>
            </a:r>
            <a:r>
              <a:rPr lang="fr-FR" sz="4400" u="sng" dirty="0" smtClean="0">
                <a:solidFill>
                  <a:srgbClr val="C00000"/>
                </a:solidFill>
              </a:rPr>
              <a:t> the </a:t>
            </a:r>
            <a:r>
              <a:rPr lang="fr-FR" sz="4400" u="sng" dirty="0" err="1" smtClean="0">
                <a:solidFill>
                  <a:srgbClr val="C00000"/>
                </a:solidFill>
              </a:rPr>
              <a:t>board</a:t>
            </a:r>
            <a:r>
              <a:rPr lang="fr-FR" sz="4400" u="sng" dirty="0" smtClean="0">
                <a:solidFill>
                  <a:srgbClr val="C00000"/>
                </a:solidFill>
              </a:rPr>
              <a:t>.</a:t>
            </a:r>
            <a:endParaRPr lang="fr-FR" sz="4400" dirty="0" smtClean="0"/>
          </a:p>
          <a:p>
            <a:pPr marL="457200" indent="-457200">
              <a:buAutoNum type="arabicPeriod"/>
            </a:pPr>
            <a:endParaRPr lang="fr-FR" dirty="0" smtClean="0"/>
          </a:p>
          <a:p>
            <a:pPr marL="0" indent="0">
              <a:buNone/>
            </a:pPr>
            <a:endParaRPr lang="fr-FR" sz="2800" dirty="0"/>
          </a:p>
        </p:txBody>
      </p:sp>
    </p:spTree>
    <p:extLst>
      <p:ext uri="{BB962C8B-B14F-4D97-AF65-F5344CB8AC3E}">
        <p14:creationId xmlns:p14="http://schemas.microsoft.com/office/powerpoint/2010/main" val="740907336"/>
      </p:ext>
    </p:extLst>
  </p:cSld>
  <p:clrMapOvr>
    <a:masterClrMapping/>
  </p:clrMapOvr>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8812</TotalTime>
  <Words>264</Words>
  <Application>Microsoft Office PowerPoint</Application>
  <PresentationFormat>Widescreen</PresentationFormat>
  <Paragraphs>25</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Gill Sans MT</vt:lpstr>
      <vt:lpstr>Gallery</vt:lpstr>
      <vt:lpstr>LA CLOCHETTE copiez dans un ordre logique</vt:lpstr>
      <vt:lpstr>VOCABULAIRE</vt:lpstr>
      <vt:lpstr>VOCABULAIRE</vt:lpstr>
      <vt:lpstr>VOCABULAIRE</vt:lpstr>
      <vt:lpstr>VOCABULAIRE</vt:lpstr>
      <vt:lpstr>VOCABULAIRE</vt:lpstr>
      <vt:lpstr>Faisons du théâtre</vt:lpstr>
      <vt:lpstr>Ticket de sortie - Exit ticket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CLOCHETTE répondez en français (phrases completes)</dc:title>
  <dc:creator>Danielle Berndt</dc:creator>
  <cp:lastModifiedBy>Danielle Berndt</cp:lastModifiedBy>
  <cp:revision>25</cp:revision>
  <dcterms:created xsi:type="dcterms:W3CDTF">2016-11-15T11:54:19Z</dcterms:created>
  <dcterms:modified xsi:type="dcterms:W3CDTF">2016-12-06T12:21:33Z</dcterms:modified>
</cp:coreProperties>
</file>